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8" r:id="rId6"/>
    <p:sldId id="261" r:id="rId7"/>
    <p:sldId id="269" r:id="rId8"/>
    <p:sldId id="275" r:id="rId9"/>
    <p:sldId id="270" r:id="rId10"/>
    <p:sldId id="264" r:id="rId11"/>
    <p:sldId id="271" r:id="rId12"/>
    <p:sldId id="272" r:id="rId13"/>
    <p:sldId id="273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28" autoAdjust="0"/>
  </p:normalViewPr>
  <p:slideViewPr>
    <p:cSldViewPr>
      <p:cViewPr varScale="1">
        <p:scale>
          <a:sx n="70" d="100"/>
          <a:sy n="70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4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8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2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6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23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64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7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5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47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6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7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2B5E4-E1BB-40B8-92B2-67A7610DDB79}" type="datetimeFigureOut">
              <a:rPr lang="en-US" smtClean="0"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F102D-D605-4452-BE36-1A69D920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9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endParaRPr lang="en-US" sz="11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144000" cy="2646878"/>
          </a:xfrm>
          <a:prstGeom prst="rect">
            <a:avLst/>
          </a:prstGeom>
          <a:solidFill>
            <a:schemeClr val="accent3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welcome</a:t>
            </a:r>
            <a:endParaRPr lang="en-US" sz="1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723078"/>
            <a:ext cx="4724400" cy="4110038"/>
          </a:xfrm>
          <a:prstGeom prst="rect">
            <a:avLst/>
          </a:prstGeom>
        </p:spPr>
      </p:pic>
      <p:pic>
        <p:nvPicPr>
          <p:cNvPr id="1026" name="Picture 2" descr="E:\Jahangir\gan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26" y="2723078"/>
            <a:ext cx="4251374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67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2583" y="2752601"/>
            <a:ext cx="4028915" cy="1815882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Md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Jahangir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Alam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Assistant  Teacher</a:t>
            </a:r>
          </a:p>
          <a:p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Raninagar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Garls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High School</a:t>
            </a:r>
          </a:p>
          <a:p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www.tutul4455@gmail.com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756118"/>
            <a:ext cx="4152901" cy="18158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</a:rPr>
              <a:t>Class:Six</a:t>
            </a:r>
            <a:endParaRPr lang="en-US" sz="2800" b="1" dirty="0" smtClean="0">
              <a:solidFill>
                <a:schemeClr val="bg1"/>
              </a:solidFill>
            </a:endParaRPr>
          </a:p>
          <a:p>
            <a:r>
              <a:rPr lang="en-US" sz="2800" b="1" dirty="0" err="1" smtClean="0">
                <a:solidFill>
                  <a:schemeClr val="bg1"/>
                </a:solidFill>
              </a:rPr>
              <a:t>Subject:Englih</a:t>
            </a:r>
            <a:r>
              <a:rPr lang="en-US" sz="2800" b="1" dirty="0" smtClean="0">
                <a:solidFill>
                  <a:schemeClr val="bg1"/>
                </a:solidFill>
              </a:rPr>
              <a:t> 1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st</a:t>
            </a:r>
            <a:r>
              <a:rPr lang="en-US" sz="2800" b="1" dirty="0" smtClean="0">
                <a:solidFill>
                  <a:schemeClr val="bg1"/>
                </a:solidFill>
              </a:rPr>
              <a:t> paper Time: An hour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Date:18-07-13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799" y="303683"/>
            <a:ext cx="78486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en-US" sz="8000" dirty="0"/>
          </a:p>
        </p:txBody>
      </p:sp>
      <p:sp>
        <p:nvSpPr>
          <p:cNvPr id="2" name="Rectangle 1"/>
          <p:cNvSpPr/>
          <p:nvPr/>
        </p:nvSpPr>
        <p:spPr>
          <a:xfrm>
            <a:off x="1556687" y="228600"/>
            <a:ext cx="60306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Introduction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867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15191"/>
            <a:ext cx="2865201" cy="21090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1015191"/>
            <a:ext cx="2438399" cy="21090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015191"/>
            <a:ext cx="3200400" cy="21090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76600"/>
            <a:ext cx="2865202" cy="2133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276600"/>
            <a:ext cx="3200400" cy="2133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3276600"/>
            <a:ext cx="2438399" cy="2133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" y="152400"/>
            <a:ext cx="8839200" cy="838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/>
          </a:p>
        </p:txBody>
      </p:sp>
      <p:sp>
        <p:nvSpPr>
          <p:cNvPr id="19" name="Rectangle 18"/>
          <p:cNvSpPr/>
          <p:nvPr/>
        </p:nvSpPr>
        <p:spPr>
          <a:xfrm>
            <a:off x="1321623" y="67270"/>
            <a:ext cx="650075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Look at the pictures</a:t>
            </a:r>
            <a:endParaRPr lang="en-US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2400" y="5562600"/>
            <a:ext cx="8839200" cy="838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792712" y="5616714"/>
            <a:ext cx="55585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are they called?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152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2971799"/>
            <a:ext cx="8763000" cy="236220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Wonders of the world-1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514600" y="76200"/>
            <a:ext cx="4038600" cy="10332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Todays topic is</a:t>
            </a:r>
            <a:endParaRPr lang="en-US" sz="4000" dirty="0"/>
          </a:p>
        </p:txBody>
      </p:sp>
      <p:sp>
        <p:nvSpPr>
          <p:cNvPr id="4" name="Down Arrow 3"/>
          <p:cNvSpPr/>
          <p:nvPr/>
        </p:nvSpPr>
        <p:spPr>
          <a:xfrm>
            <a:off x="3336387" y="1295400"/>
            <a:ext cx="2454813" cy="1371600"/>
          </a:xfrm>
          <a:prstGeom prst="downArrow">
            <a:avLst>
              <a:gd name="adj1" fmla="val 50000"/>
              <a:gd name="adj2" fmla="val 4769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3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8763000" cy="990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3611" y="344269"/>
            <a:ext cx="8176789" cy="584775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the end of the lesson student will be able to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429000" y="1219200"/>
            <a:ext cx="1981200" cy="1295400"/>
          </a:xfrm>
          <a:prstGeom prst="downArrow">
            <a:avLst>
              <a:gd name="adj1" fmla="val 50000"/>
              <a:gd name="adj2" fmla="val 4709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9675" y="2514600"/>
            <a:ext cx="7386125" cy="381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       </a:t>
            </a:r>
          </a:p>
          <a:p>
            <a:r>
              <a:rPr lang="en-US" sz="3200" dirty="0" smtClean="0"/>
              <a:t> </a:t>
            </a:r>
            <a:endParaRPr lang="en-US" sz="3200" dirty="0" smtClean="0">
              <a:solidFill>
                <a:srgbClr val="7030A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</a:t>
            </a:r>
          </a:p>
          <a:p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 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          </a:t>
            </a:r>
          </a:p>
          <a:p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         Talk </a:t>
            </a:r>
            <a:r>
              <a:rPr lang="en-US" sz="3200" dirty="0">
                <a:solidFill>
                  <a:srgbClr val="C00000"/>
                </a:solidFill>
              </a:rPr>
              <a:t>about The </a:t>
            </a:r>
            <a:r>
              <a:rPr lang="en-US" sz="3200" dirty="0" err="1">
                <a:solidFill>
                  <a:srgbClr val="C00000"/>
                </a:solidFill>
              </a:rPr>
              <a:t>Taj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Mahal</a:t>
            </a:r>
            <a:endParaRPr lang="en-US" sz="3200" dirty="0" smtClean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 Location the </a:t>
            </a:r>
            <a:r>
              <a:rPr lang="en-US" sz="3200" dirty="0" err="1" smtClean="0">
                <a:solidFill>
                  <a:srgbClr val="C00000"/>
                </a:solidFill>
              </a:rPr>
              <a:t>Taj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</a:rPr>
              <a:t>Mahal</a:t>
            </a:r>
            <a:endParaRPr lang="en-US" sz="3200" dirty="0" smtClean="0">
              <a:solidFill>
                <a:srgbClr val="C00000"/>
              </a:solidFill>
            </a:endParaRPr>
          </a:p>
          <a:p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         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Definition of Pyramid          </a:t>
            </a:r>
          </a:p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Talk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about The Eiffel Tower</a:t>
            </a:r>
          </a:p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Meaning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words on The Eiffel Tower</a:t>
            </a:r>
          </a:p>
          <a:p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</a:t>
            </a:r>
          </a:p>
          <a:p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</a:t>
            </a:r>
            <a:endParaRPr lang="en-US" sz="3200" dirty="0" smtClean="0">
              <a:solidFill>
                <a:srgbClr val="C00000"/>
              </a:solidFill>
            </a:endParaRPr>
          </a:p>
          <a:p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         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8" name="Notched Right Arrow 7"/>
          <p:cNvSpPr/>
          <p:nvPr/>
        </p:nvSpPr>
        <p:spPr>
          <a:xfrm>
            <a:off x="1219200" y="3488202"/>
            <a:ext cx="479005" cy="3810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otched Right Arrow 11"/>
          <p:cNvSpPr/>
          <p:nvPr/>
        </p:nvSpPr>
        <p:spPr>
          <a:xfrm>
            <a:off x="1197395" y="2971800"/>
            <a:ext cx="479005" cy="3810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Notched Right Arrow 12"/>
          <p:cNvSpPr/>
          <p:nvPr/>
        </p:nvSpPr>
        <p:spPr>
          <a:xfrm>
            <a:off x="1219200" y="4045634"/>
            <a:ext cx="479005" cy="381000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Notched Right Arrow 13"/>
          <p:cNvSpPr/>
          <p:nvPr/>
        </p:nvSpPr>
        <p:spPr>
          <a:xfrm>
            <a:off x="1219200" y="4572000"/>
            <a:ext cx="479005" cy="381000"/>
          </a:xfrm>
          <a:prstGeom prst="notched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Notched Right Arrow 14"/>
          <p:cNvSpPr/>
          <p:nvPr/>
        </p:nvSpPr>
        <p:spPr>
          <a:xfrm>
            <a:off x="1219200" y="4953000"/>
            <a:ext cx="479005" cy="381000"/>
          </a:xfrm>
          <a:prstGeom prst="notched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7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81000"/>
            <a:ext cx="3733800" cy="2438400"/>
          </a:xfrm>
          <a:prstGeom prst="rect">
            <a:avLst/>
          </a:prstGeom>
        </p:spPr>
      </p:pic>
      <p:sp>
        <p:nvSpPr>
          <p:cNvPr id="2" name="Flowchart: Terminator 1"/>
          <p:cNvSpPr/>
          <p:nvPr/>
        </p:nvSpPr>
        <p:spPr>
          <a:xfrm>
            <a:off x="3429000" y="-23446"/>
            <a:ext cx="2667000" cy="556846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89908" y="-152400"/>
            <a:ext cx="19909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Tajmahl</a:t>
            </a:r>
            <a:endParaRPr lang="en-US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8600" y="2912012"/>
            <a:ext cx="8686800" cy="37795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The </a:t>
            </a:r>
            <a:r>
              <a:rPr lang="en-US" sz="2000" b="1" dirty="0" err="1" smtClean="0">
                <a:solidFill>
                  <a:srgbClr val="FF0000"/>
                </a:solidFill>
              </a:rPr>
              <a:t>Tajmahal</a:t>
            </a:r>
            <a:r>
              <a:rPr lang="en-US" sz="2000" b="1" dirty="0" smtClean="0">
                <a:solidFill>
                  <a:srgbClr val="FF0000"/>
                </a:solidFill>
              </a:rPr>
              <a:t> is also known as “the </a:t>
            </a:r>
            <a:r>
              <a:rPr lang="en-US" sz="2000" b="1" dirty="0" err="1" smtClean="0">
                <a:solidFill>
                  <a:srgbClr val="FF0000"/>
                </a:solidFill>
              </a:rPr>
              <a:t>Taj</a:t>
            </a:r>
            <a:r>
              <a:rPr lang="en-US" sz="2000" b="1" dirty="0" smtClean="0">
                <a:solidFill>
                  <a:srgbClr val="FF0000"/>
                </a:solidFill>
              </a:rPr>
              <a:t>”. It is a white marble tomb located in Agra in India. Do you know the story behind the </a:t>
            </a:r>
            <a:r>
              <a:rPr lang="en-US" sz="2000" b="1" dirty="0" err="1" smtClean="0">
                <a:solidFill>
                  <a:srgbClr val="FF0000"/>
                </a:solidFill>
              </a:rPr>
              <a:t>Taj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Mahal?The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Mughol</a:t>
            </a:r>
            <a:r>
              <a:rPr lang="en-US" sz="2000" b="1" dirty="0" smtClean="0">
                <a:solidFill>
                  <a:srgbClr val="FF0000"/>
                </a:solidFill>
              </a:rPr>
              <a:t> Emperor ,</a:t>
            </a:r>
            <a:r>
              <a:rPr lang="en-US" sz="2000" b="1" dirty="0" err="1" smtClean="0">
                <a:solidFill>
                  <a:srgbClr val="FF0000"/>
                </a:solidFill>
              </a:rPr>
              <a:t>Shazahan</a:t>
            </a:r>
            <a:r>
              <a:rPr lang="en-US" sz="2000" b="1" dirty="0" smtClean="0">
                <a:solidFill>
                  <a:srgbClr val="FF0000"/>
                </a:solidFill>
              </a:rPr>
              <a:t> loved his wife </a:t>
            </a:r>
            <a:r>
              <a:rPr lang="en-US" sz="2000" b="1" dirty="0" err="1" smtClean="0">
                <a:solidFill>
                  <a:srgbClr val="FF0000"/>
                </a:solidFill>
              </a:rPr>
              <a:t>Mumtaj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Mahal</a:t>
            </a:r>
            <a:r>
              <a:rPr lang="en-US" sz="2000" b="1" dirty="0" smtClean="0">
                <a:solidFill>
                  <a:srgbClr val="FF0000"/>
                </a:solidFill>
              </a:rPr>
              <a:t> more than his </a:t>
            </a:r>
            <a:r>
              <a:rPr lang="en-US" sz="2000" b="1" dirty="0" err="1" smtClean="0">
                <a:solidFill>
                  <a:srgbClr val="FF0000"/>
                </a:solidFill>
              </a:rPr>
              <a:t>wife.Mumtaj</a:t>
            </a:r>
            <a:r>
              <a:rPr lang="en-US" sz="2000" b="1" dirty="0" smtClean="0">
                <a:solidFill>
                  <a:srgbClr val="FF0000"/>
                </a:solidFill>
              </a:rPr>
              <a:t> died at an early </a:t>
            </a:r>
            <a:r>
              <a:rPr lang="en-US" sz="2000" b="1" dirty="0" err="1" smtClean="0">
                <a:solidFill>
                  <a:srgbClr val="FF0000"/>
                </a:solidFill>
              </a:rPr>
              <a:t>age.Shazahan</a:t>
            </a:r>
            <a:r>
              <a:rPr lang="en-US" sz="2000" b="1" dirty="0" smtClean="0">
                <a:solidFill>
                  <a:srgbClr val="FF0000"/>
                </a:solidFill>
              </a:rPr>
              <a:t> was very shocked at her </a:t>
            </a:r>
            <a:r>
              <a:rPr lang="en-US" sz="2000" b="1" dirty="0" err="1" smtClean="0">
                <a:solidFill>
                  <a:srgbClr val="FF0000"/>
                </a:solidFill>
              </a:rPr>
              <a:t>death.So</a:t>
            </a:r>
            <a:r>
              <a:rPr lang="en-US" sz="2000" b="1" dirty="0" smtClean="0">
                <a:solidFill>
                  <a:srgbClr val="FF0000"/>
                </a:solidFill>
              </a:rPr>
              <a:t> he built the </a:t>
            </a:r>
            <a:r>
              <a:rPr lang="en-US" sz="2000" b="1" dirty="0" err="1" smtClean="0">
                <a:solidFill>
                  <a:srgbClr val="FF0000"/>
                </a:solidFill>
              </a:rPr>
              <a:t>TajMahal</a:t>
            </a:r>
            <a:r>
              <a:rPr lang="en-US" sz="2000" b="1" dirty="0" smtClean="0">
                <a:solidFill>
                  <a:srgbClr val="FF0000"/>
                </a:solidFill>
              </a:rPr>
              <a:t> as a token of love for his wife. It is the place where </a:t>
            </a:r>
            <a:r>
              <a:rPr lang="en-US" sz="2000" b="1" dirty="0" err="1" smtClean="0">
                <a:solidFill>
                  <a:srgbClr val="FF0000"/>
                </a:solidFill>
              </a:rPr>
              <a:t>Mumtaj</a:t>
            </a:r>
            <a:r>
              <a:rPr lang="en-US" sz="2000" b="1" dirty="0" smtClean="0">
                <a:solidFill>
                  <a:srgbClr val="FF0000"/>
                </a:solidFill>
              </a:rPr>
              <a:t> is sleeping forever. The </a:t>
            </a:r>
            <a:r>
              <a:rPr lang="en-US" sz="2000" b="1" dirty="0" err="1" smtClean="0">
                <a:solidFill>
                  <a:srgbClr val="FF0000"/>
                </a:solidFill>
              </a:rPr>
              <a:t>Taj</a:t>
            </a:r>
            <a:r>
              <a:rPr lang="en-US" sz="2000" b="1" dirty="0" smtClean="0">
                <a:solidFill>
                  <a:srgbClr val="FF0000"/>
                </a:solidFill>
              </a:rPr>
              <a:t> has an area of about 1003 acres or 405 </a:t>
            </a:r>
            <a:r>
              <a:rPr lang="en-US" sz="2000" b="1" dirty="0" err="1" smtClean="0">
                <a:solidFill>
                  <a:srgbClr val="FF0000"/>
                </a:solidFill>
              </a:rPr>
              <a:t>hectars.The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TajMahal</a:t>
            </a:r>
            <a:r>
              <a:rPr lang="en-US" sz="2000" b="1" dirty="0" smtClean="0">
                <a:solidFill>
                  <a:srgbClr val="FF0000"/>
                </a:solidFill>
              </a:rPr>
              <a:t> is the finest example of Mughal </a:t>
            </a:r>
            <a:r>
              <a:rPr lang="en-US" sz="2000" b="1" dirty="0" err="1" smtClean="0">
                <a:solidFill>
                  <a:srgbClr val="FF0000"/>
                </a:solidFill>
              </a:rPr>
              <a:t>architecture.It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combinnes</a:t>
            </a:r>
            <a:r>
              <a:rPr lang="en-US" sz="2000" b="1" dirty="0" smtClean="0">
                <a:solidFill>
                  <a:srgbClr val="FF0000"/>
                </a:solidFill>
              </a:rPr>
              <a:t> the Art of Persia ,Turkey and </a:t>
            </a:r>
            <a:r>
              <a:rPr lang="en-US" sz="2000" b="1" dirty="0" err="1" smtClean="0">
                <a:solidFill>
                  <a:srgbClr val="FF0000"/>
                </a:solidFill>
              </a:rPr>
              <a:t>India.It</a:t>
            </a:r>
            <a:r>
              <a:rPr lang="en-US" sz="2000" b="1" dirty="0" smtClean="0">
                <a:solidFill>
                  <a:srgbClr val="FF0000"/>
                </a:solidFill>
              </a:rPr>
              <a:t> took 21 years and thousands artisans and craftsmen to complete the </a:t>
            </a:r>
            <a:r>
              <a:rPr lang="en-US" sz="2000" b="1" dirty="0" err="1" smtClean="0">
                <a:solidFill>
                  <a:srgbClr val="FF0000"/>
                </a:solidFill>
              </a:rPr>
              <a:t>TajMahal.The</a:t>
            </a:r>
            <a:r>
              <a:rPr lang="en-US" sz="2000" b="1" dirty="0" smtClean="0">
                <a:solidFill>
                  <a:srgbClr val="FF0000"/>
                </a:solidFill>
              </a:rPr>
              <a:t> the is Universally admired as one of the wonders of the world.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2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457200" y="914400"/>
            <a:ext cx="8305800" cy="2971800"/>
          </a:xfrm>
          <a:prstGeom prst="horizontalScroll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3600" b="1" dirty="0" smtClean="0"/>
              <a:t>What </a:t>
            </a:r>
            <a:r>
              <a:rPr lang="en-US" sz="3600" b="1" dirty="0" smtClean="0">
                <a:latin typeface="Arial Narrow" pitchFamily="34" charset="0"/>
              </a:rPr>
              <a:t>is   </a:t>
            </a:r>
            <a:r>
              <a:rPr lang="en-US" sz="3600" b="1" dirty="0" smtClean="0"/>
              <a:t> …………………………….?</a:t>
            </a:r>
          </a:p>
          <a:p>
            <a:pPr marL="342900" indent="-342900">
              <a:buAutoNum type="arabicPeriod"/>
            </a:pPr>
            <a:endParaRPr lang="en-US" b="1" dirty="0" smtClean="0"/>
          </a:p>
          <a:p>
            <a:pPr marL="342900" indent="-342900">
              <a:buAutoNum type="arabicPeriod"/>
            </a:pPr>
            <a:r>
              <a:rPr lang="en-US" sz="3600" b="1" dirty="0" smtClean="0"/>
              <a:t>Who build ………………………....?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5600" y="1447800"/>
            <a:ext cx="3733800" cy="60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Known as the </a:t>
            </a:r>
            <a:r>
              <a:rPr lang="en-US" sz="3600" b="1" dirty="0" err="1" smtClean="0">
                <a:solidFill>
                  <a:schemeClr val="bg1"/>
                </a:solidFill>
              </a:rPr>
              <a:t>Taj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2590799"/>
            <a:ext cx="3124200" cy="3048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t</a:t>
            </a:r>
            <a:r>
              <a:rPr lang="en-US" sz="3600" b="1" dirty="0" smtClean="0"/>
              <a:t>he </a:t>
            </a:r>
            <a:r>
              <a:rPr lang="en-US" sz="3600" b="1" dirty="0" err="1" smtClean="0"/>
              <a:t>Taj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Mahal</a:t>
            </a:r>
            <a:endParaRPr lang="en-US" sz="3600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51228" y="4648200"/>
            <a:ext cx="8915400" cy="2133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Answer:</a:t>
            </a:r>
          </a:p>
          <a:p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1.  The </a:t>
            </a:r>
            <a:r>
              <a:rPr lang="en-US" sz="3600" b="1" dirty="0" err="1" smtClean="0">
                <a:solidFill>
                  <a:srgbClr val="FF0000"/>
                </a:solidFill>
              </a:rPr>
              <a:t>Taj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Mahal</a:t>
            </a:r>
            <a:r>
              <a:rPr lang="en-US" sz="3600" b="1" dirty="0" smtClean="0">
                <a:solidFill>
                  <a:srgbClr val="FF0000"/>
                </a:solidFill>
              </a:rPr>
              <a:t> is known as the </a:t>
            </a:r>
            <a:r>
              <a:rPr lang="en-US" sz="3600" b="1" dirty="0" err="1" smtClean="0">
                <a:solidFill>
                  <a:srgbClr val="FF0000"/>
                </a:solidFill>
              </a:rPr>
              <a:t>Taj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 2.  </a:t>
            </a:r>
            <a:r>
              <a:rPr lang="en-US" sz="3600" b="1" dirty="0" err="1" smtClean="0">
                <a:solidFill>
                  <a:srgbClr val="FF0000"/>
                </a:solidFill>
              </a:rPr>
              <a:t>Emperot</a:t>
            </a:r>
            <a:r>
              <a:rPr lang="en-US" sz="3600" b="1" dirty="0" smtClean="0">
                <a:solidFill>
                  <a:srgbClr val="FF0000"/>
                </a:solidFill>
              </a:rPr>
              <a:t> Shah </a:t>
            </a:r>
            <a:r>
              <a:rPr lang="en-US" sz="3600" b="1" dirty="0" err="1" smtClean="0">
                <a:solidFill>
                  <a:srgbClr val="FF0000"/>
                </a:solidFill>
              </a:rPr>
              <a:t>Jahan</a:t>
            </a:r>
            <a:r>
              <a:rPr lang="en-US" sz="3600" b="1" dirty="0" smtClean="0">
                <a:solidFill>
                  <a:srgbClr val="FF0000"/>
                </a:solidFill>
              </a:rPr>
              <a:t> build the </a:t>
            </a:r>
            <a:r>
              <a:rPr lang="en-US" sz="3600" b="1" dirty="0" err="1" smtClean="0">
                <a:solidFill>
                  <a:srgbClr val="FF0000"/>
                </a:solidFill>
              </a:rPr>
              <a:t>Taj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</a:rPr>
              <a:t>Mahal</a:t>
            </a:r>
            <a:r>
              <a:rPr lang="en-US" sz="3600" b="1" dirty="0" smtClean="0">
                <a:solidFill>
                  <a:srgbClr val="FF0000"/>
                </a:solidFill>
              </a:rPr>
              <a:t>.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3505200" y="3669792"/>
            <a:ext cx="2057400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57200" y="76200"/>
            <a:ext cx="8305800" cy="762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Now make questions and questions to the answers:</a:t>
            </a:r>
          </a:p>
        </p:txBody>
      </p:sp>
    </p:spTree>
    <p:extLst>
      <p:ext uri="{BB962C8B-B14F-4D97-AF65-F5344CB8AC3E}">
        <p14:creationId xmlns:p14="http://schemas.microsoft.com/office/powerpoint/2010/main" val="173033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Jahangir\pyrami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543800" cy="338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43000" y="152400"/>
            <a:ext cx="6682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LOOK  AT THE PICTURE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4376739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Pyramids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685800" y="5084625"/>
            <a:ext cx="7848600" cy="152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Pyramids are huge tombs for the ancient kings and queens of Egypt.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most famous Egyptian pyramids are Giza pyramids. Giza is the place near </a:t>
            </a:r>
            <a:r>
              <a:rPr lang="en-US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Cairo,the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capital of Egypt. 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76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066800" y="1143000"/>
            <a:ext cx="7086600" cy="2743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Fill in the gaps and answer to the question :</a:t>
            </a:r>
          </a:p>
          <a:p>
            <a:pPr marL="342900" indent="-342900" algn="ctr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Why did he build………………………………….?</a:t>
            </a:r>
          </a:p>
          <a:p>
            <a:pPr marL="342900" indent="-342900" algn="ctr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How many years it take to……………………?</a:t>
            </a:r>
          </a:p>
          <a:p>
            <a:pPr marL="342900" indent="-342900" algn="ctr">
              <a:buAutoNum type="arabicPeriod"/>
            </a:pPr>
            <a:r>
              <a:rPr lang="en-US" sz="2400" b="1" dirty="0" smtClean="0">
                <a:solidFill>
                  <a:srgbClr val="FF0000"/>
                </a:solidFill>
              </a:rPr>
              <a:t>How was the ……………..…………..…..build ?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4. What ………….…………….………….Pyramids 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2999" y="4023360"/>
            <a:ext cx="7044397" cy="27584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Answer: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Fill in the gaps: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Taj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Mahal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   2. Build it,    3. the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Taj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Mahal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   4.are the .</a:t>
            </a:r>
          </a:p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Answerto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the question: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 build the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Taj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Mahal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as a token of love for his wife .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It  took 21 years to build it .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Taj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Mahal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was build with whit marble .  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  The Pyramids are huge tombs for the ancient kings and queens of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egypt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2935" y="219670"/>
            <a:ext cx="3938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Group works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279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04" y="592015"/>
            <a:ext cx="2971800" cy="2362200"/>
          </a:xfrm>
          <a:prstGeom prst="rect">
            <a:avLst/>
          </a:prstGeom>
        </p:spPr>
      </p:pic>
      <p:pic>
        <p:nvPicPr>
          <p:cNvPr id="1026" name="Picture 2" descr="E:\Jahangir\eiffel tower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09600"/>
            <a:ext cx="4267200" cy="234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90600" y="76200"/>
            <a:ext cx="7162800" cy="4191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Look at more pictures</a:t>
            </a:r>
            <a:endParaRPr lang="en-US" sz="36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776654" y="3657600"/>
            <a:ext cx="7162800" cy="2209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The Eiffel Tower is a lattice tower in </a:t>
            </a:r>
            <a:r>
              <a:rPr lang="en-US" b="1" dirty="0" err="1" smtClean="0">
                <a:solidFill>
                  <a:srgbClr val="FF0000"/>
                </a:solidFill>
              </a:rPr>
              <a:t>paris</a:t>
            </a:r>
            <a:r>
              <a:rPr lang="en-US" b="1" dirty="0" smtClean="0">
                <a:solidFill>
                  <a:srgbClr val="FF0000"/>
                </a:solidFill>
              </a:rPr>
              <a:t>. It was built in 1889. Now it </a:t>
            </a:r>
            <a:r>
              <a:rPr lang="en-US" b="1" dirty="0" err="1" smtClean="0">
                <a:solidFill>
                  <a:srgbClr val="FF0000"/>
                </a:solidFill>
              </a:rPr>
              <a:t>symbolises</a:t>
            </a:r>
            <a:r>
              <a:rPr lang="en-US" b="1" dirty="0" smtClean="0">
                <a:solidFill>
                  <a:srgbClr val="FF0000"/>
                </a:solidFill>
              </a:rPr>
              <a:t> the cultural icon of France. Its stands as one of the most </a:t>
            </a:r>
            <a:r>
              <a:rPr lang="en-US" b="1" dirty="0" err="1" smtClean="0">
                <a:solidFill>
                  <a:srgbClr val="FF0000"/>
                </a:solidFill>
              </a:rPr>
              <a:t>reconizable</a:t>
            </a:r>
            <a:r>
              <a:rPr lang="en-US" b="1" dirty="0" smtClean="0">
                <a:solidFill>
                  <a:srgbClr val="FF0000"/>
                </a:solidFill>
              </a:rPr>
              <a:t> structures in the world too. The tower is famous as the tallest </a:t>
            </a:r>
            <a:r>
              <a:rPr lang="en-US" b="1" dirty="0" err="1" smtClean="0">
                <a:solidFill>
                  <a:srgbClr val="FF0000"/>
                </a:solidFill>
              </a:rPr>
              <a:t>constrction</a:t>
            </a:r>
            <a:r>
              <a:rPr lang="en-US" b="1" dirty="0" smtClean="0">
                <a:solidFill>
                  <a:srgbClr val="FF0000"/>
                </a:solidFill>
              </a:rPr>
              <a:t> in </a:t>
            </a:r>
            <a:r>
              <a:rPr lang="en-US" b="1" dirty="0" err="1" smtClean="0">
                <a:solidFill>
                  <a:srgbClr val="FF0000"/>
                </a:solidFill>
              </a:rPr>
              <a:t>paris</a:t>
            </a:r>
            <a:r>
              <a:rPr lang="en-US" b="1" dirty="0" smtClean="0">
                <a:solidFill>
                  <a:srgbClr val="FF0000"/>
                </a:solidFill>
              </a:rPr>
              <a:t> and the most-visited paid monument in the world. Millions of people ascend it every year. It is 320 meters (1,050 ) tall, about the same height as and 81-story </a:t>
            </a:r>
            <a:r>
              <a:rPr lang="en-US" b="1" dirty="0" err="1" smtClean="0">
                <a:solidFill>
                  <a:srgbClr val="FF0000"/>
                </a:solidFill>
              </a:rPr>
              <a:t>building.sss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24554" y="3048000"/>
            <a:ext cx="2667000" cy="4953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Eiffel Tower</a:t>
            </a:r>
            <a:endParaRPr lang="en-US" sz="28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776654" y="5943600"/>
            <a:ext cx="716280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2060"/>
                </a:solidFill>
              </a:rPr>
              <a:t>Words: Lattice, Tower, </a:t>
            </a:r>
            <a:r>
              <a:rPr lang="en-US" dirty="0" err="1" smtClean="0">
                <a:solidFill>
                  <a:srgbClr val="002060"/>
                </a:solidFill>
              </a:rPr>
              <a:t>symbolises</a:t>
            </a:r>
            <a:r>
              <a:rPr lang="en-US" dirty="0" smtClean="0">
                <a:solidFill>
                  <a:srgbClr val="002060"/>
                </a:solidFill>
              </a:rPr>
              <a:t>, </a:t>
            </a:r>
            <a:r>
              <a:rPr lang="en-US" dirty="0" err="1" smtClean="0">
                <a:solidFill>
                  <a:srgbClr val="002060"/>
                </a:solidFill>
              </a:rPr>
              <a:t>reconizable</a:t>
            </a:r>
            <a:r>
              <a:rPr lang="en-US" dirty="0" smtClean="0">
                <a:solidFill>
                  <a:srgbClr val="002060"/>
                </a:solidFill>
              </a:rPr>
              <a:t>, Famous, </a:t>
            </a:r>
            <a:r>
              <a:rPr lang="en-US" dirty="0" err="1" smtClean="0">
                <a:solidFill>
                  <a:srgbClr val="002060"/>
                </a:solidFill>
              </a:rPr>
              <a:t>Constraction</a:t>
            </a:r>
            <a:r>
              <a:rPr lang="en-US" dirty="0" smtClean="0">
                <a:solidFill>
                  <a:srgbClr val="002060"/>
                </a:solidFill>
              </a:rPr>
              <a:t>, monument .</a:t>
            </a:r>
            <a:endParaRPr lang="bn-BD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Word meaning: Famous</a:t>
            </a:r>
            <a:r>
              <a:rPr lang="bn-BD" dirty="0" smtClean="0">
                <a:solidFill>
                  <a:srgbClr val="002060"/>
                </a:solidFill>
              </a:rPr>
              <a:t>=বিখ্যাত,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symbolises</a:t>
            </a:r>
            <a:r>
              <a:rPr lang="bn-BD" dirty="0" smtClean="0">
                <a:solidFill>
                  <a:srgbClr val="002060"/>
                </a:solidFill>
              </a:rPr>
              <a:t>=প্রতিকায়ন করা 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13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3000" y="533400"/>
            <a:ext cx="6324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Individual Works: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2514600" y="1905000"/>
            <a:ext cx="3352800" cy="1981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04800" y="4242582"/>
            <a:ext cx="8458200" cy="2133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Write down to the word meaning:</a:t>
            </a:r>
          </a:p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Lattice,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Reconizable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Constraction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Monument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68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609600" y="0"/>
            <a:ext cx="7848600" cy="2590800"/>
          </a:xfrm>
          <a:prstGeom prst="ribbon2">
            <a:avLst>
              <a:gd name="adj1" fmla="val 33333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Evaluation</a:t>
            </a:r>
            <a:endParaRPr lang="en-US" sz="5400" b="1" dirty="0"/>
          </a:p>
        </p:txBody>
      </p:sp>
      <p:sp>
        <p:nvSpPr>
          <p:cNvPr id="4" name="Rounded Rectangle 3"/>
          <p:cNvSpPr/>
          <p:nvPr/>
        </p:nvSpPr>
        <p:spPr>
          <a:xfrm flipH="1">
            <a:off x="1143000" y="4114800"/>
            <a:ext cx="6858000" cy="175260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/>
              <a:t>Answers to the questions:</a:t>
            </a:r>
          </a:p>
          <a:p>
            <a:r>
              <a:rPr lang="en-US" sz="3200" b="1" dirty="0" smtClean="0"/>
              <a:t>1. What is Eiffel tower?</a:t>
            </a:r>
          </a:p>
          <a:p>
            <a:r>
              <a:rPr lang="en-US" sz="3200" b="1" dirty="0"/>
              <a:t>2</a:t>
            </a:r>
            <a:r>
              <a:rPr lang="en-US" sz="3200" b="1" dirty="0" smtClean="0"/>
              <a:t>.What is the height of Eiffel tower?</a:t>
            </a:r>
            <a:endParaRPr lang="en-US" sz="3200" b="1" dirty="0"/>
          </a:p>
        </p:txBody>
      </p:sp>
      <p:sp>
        <p:nvSpPr>
          <p:cNvPr id="2" name="Down Arrow 1"/>
          <p:cNvSpPr/>
          <p:nvPr/>
        </p:nvSpPr>
        <p:spPr>
          <a:xfrm>
            <a:off x="3886200" y="2362200"/>
            <a:ext cx="1447800" cy="1371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82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609600" y="152400"/>
            <a:ext cx="7848600" cy="2590800"/>
          </a:xfrm>
          <a:prstGeom prst="ribbon2">
            <a:avLst>
              <a:gd name="adj1" fmla="val 33333"/>
              <a:gd name="adj2" fmla="val 50000"/>
            </a:avLst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HOMETASK</a:t>
            </a:r>
            <a:endParaRPr lang="en-US" sz="5400" b="1" dirty="0"/>
          </a:p>
        </p:txBody>
      </p:sp>
      <p:sp>
        <p:nvSpPr>
          <p:cNvPr id="3" name="Rounded Rectangle 2"/>
          <p:cNvSpPr/>
          <p:nvPr/>
        </p:nvSpPr>
        <p:spPr>
          <a:xfrm flipH="1">
            <a:off x="1066800" y="4038600"/>
            <a:ext cx="6858000" cy="1752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Write a paragraph  on Eiffel tower.</a:t>
            </a:r>
            <a:endParaRPr lang="en-US" sz="3600" dirty="0"/>
          </a:p>
        </p:txBody>
      </p:sp>
      <p:sp>
        <p:nvSpPr>
          <p:cNvPr id="4" name="Down Arrow 3"/>
          <p:cNvSpPr/>
          <p:nvPr/>
        </p:nvSpPr>
        <p:spPr>
          <a:xfrm>
            <a:off x="3657600" y="2209800"/>
            <a:ext cx="1676400" cy="166420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533400"/>
            <a:ext cx="8001000" cy="1600200"/>
          </a:xfrm>
          <a:prstGeom prst="roundRect">
            <a:avLst/>
          </a:prstGeom>
          <a:effectLst>
            <a:glow rad="863600">
              <a:schemeClr val="accent5">
                <a:satMod val="175000"/>
                <a:alpha val="29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  <a:softEdge rad="622300"/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14400" y="533400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THANK YOU ALL</a:t>
            </a:r>
            <a:endParaRPr lang="en-US" sz="8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Documents and Settings\Administrator\Desktop\Sunse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0"/>
            <a:ext cx="5791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Jahangir\rose 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32004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53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577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COMPUTER'S PATHOLOGY @ UTTARA HM PLAZA SHOP # 35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SSA. SAZIB # 01671417741 # 01816746474</dc:creator>
  <cp:lastModifiedBy>SSA. SAZIB # 01671417741 # 01816746474</cp:lastModifiedBy>
  <cp:revision>138</cp:revision>
  <dcterms:created xsi:type="dcterms:W3CDTF">2000-01-03T20:28:50Z</dcterms:created>
  <dcterms:modified xsi:type="dcterms:W3CDTF">2013-07-19T09:56:50Z</dcterms:modified>
</cp:coreProperties>
</file>